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97" r:id="rId3"/>
    <p:sldId id="309" r:id="rId4"/>
    <p:sldId id="313" r:id="rId5"/>
    <p:sldId id="291" r:id="rId6"/>
    <p:sldId id="296" r:id="rId7"/>
    <p:sldId id="308" r:id="rId8"/>
    <p:sldId id="310" r:id="rId9"/>
    <p:sldId id="306" r:id="rId10"/>
  </p:sldIdLst>
  <p:sldSz cx="9144000" cy="5143500" type="screen16x9"/>
  <p:notesSz cx="6858000" cy="9144000"/>
  <p:embeddedFontLst>
    <p:embeddedFont>
      <p:font typeface="Abel" panose="02000506030000020004" pitchFamily="2" charset="0"/>
      <p:regular r:id="rId12"/>
    </p:embeddedFont>
    <p:embeddedFont>
      <p:font typeface="Algerian" panose="04020705040A02060702" pitchFamily="82" charset="0"/>
      <p:regular r:id="rId13"/>
    </p:embeddedFont>
    <p:embeddedFont>
      <p:font typeface="Bahnschrift" panose="020B0502040204020203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Megrim" panose="020B0604020202020204" charset="0"/>
      <p:regular r:id="rId24"/>
    </p:embeddedFont>
    <p:embeddedFont>
      <p:font typeface="Rubik Mono One" panose="02000504020000020004" pitchFamily="2" charset="-79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4D4047F-C0C5-4F62-BBCD-425A201296D2}">
          <p14:sldIdLst>
            <p14:sldId id="256"/>
            <p14:sldId id="297"/>
            <p14:sldId id="309"/>
            <p14:sldId id="313"/>
            <p14:sldId id="291"/>
            <p14:sldId id="296"/>
            <p14:sldId id="308"/>
            <p14:sldId id="310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2773"/>
    <a:srgbClr val="562774"/>
    <a:srgbClr val="191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5879B8-69FA-45E9-8B50-13E111EEC92F}">
  <a:tblStyle styleId="{EE5879B8-69FA-45E9-8B50-13E111EEC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DCF972-F3DB-49DA-96C2-27350D1A7E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5a9d1b0a2e_2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5a9d1b0a2e_2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51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5a9d1b0a2e_2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5a9d1b0a2e_2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CC187A-81C4-47AB-B85A-CAA53987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29" y="484569"/>
            <a:ext cx="6261541" cy="41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3B3FAD-4B4B-477A-8804-6721E0FAEF78}"/>
              </a:ext>
            </a:extLst>
          </p:cNvPr>
          <p:cNvSpPr/>
          <p:nvPr/>
        </p:nvSpPr>
        <p:spPr>
          <a:xfrm>
            <a:off x="679391" y="3704602"/>
            <a:ext cx="176102" cy="192280"/>
          </a:xfrm>
          <a:prstGeom prst="rect">
            <a:avLst/>
          </a:prstGeom>
          <a:solidFill>
            <a:srgbClr val="562774"/>
          </a:solidFill>
          <a:ln>
            <a:solidFill>
              <a:srgbClr val="55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7" name="Google Shape;1208;p44">
            <a:extLst>
              <a:ext uri="{FF2B5EF4-FFF2-40B4-BE49-F238E27FC236}">
                <a16:creationId xmlns:a16="http://schemas.microsoft.com/office/drawing/2014/main" id="{20E25752-E0A6-49DD-8D38-8E75C7ED564D}"/>
              </a:ext>
            </a:extLst>
          </p:cNvPr>
          <p:cNvSpPr txBox="1"/>
          <p:nvPr/>
        </p:nvSpPr>
        <p:spPr>
          <a:xfrm>
            <a:off x="176183" y="3462542"/>
            <a:ext cx="1399200" cy="88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Габриел Мартинов</a:t>
            </a:r>
            <a:br>
              <a:rPr lang="en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</a:br>
            <a:r>
              <a:rPr lang="bg-BG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Лидер и </a:t>
            </a:r>
            <a:r>
              <a:rPr lang="bg-BG" sz="1200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Софтуер</a:t>
            </a:r>
            <a:endParaRPr dirty="0">
              <a:solidFill>
                <a:schemeClr val="lt1"/>
              </a:solidFill>
              <a:latin typeface="Century Gothic" panose="020B0502020202020204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68" name="Google Shape;1210;p44">
            <a:extLst>
              <a:ext uri="{FF2B5EF4-FFF2-40B4-BE49-F238E27FC236}">
                <a16:creationId xmlns:a16="http://schemas.microsoft.com/office/drawing/2014/main" id="{EEF60C08-6164-4C5A-938B-61160331874C}"/>
              </a:ext>
            </a:extLst>
          </p:cNvPr>
          <p:cNvSpPr txBox="1"/>
          <p:nvPr/>
        </p:nvSpPr>
        <p:spPr>
          <a:xfrm>
            <a:off x="1515893" y="3458379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Билян Костадинов</a:t>
            </a:r>
          </a:p>
          <a:p>
            <a:pPr algn="ctr"/>
            <a:r>
              <a:rPr lang="bg-BG" sz="1200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Хардуер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Century Gothic" panose="020B0502020202020204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69" name="Google Shape;1212;p44">
            <a:extLst>
              <a:ext uri="{FF2B5EF4-FFF2-40B4-BE49-F238E27FC236}">
                <a16:creationId xmlns:a16="http://schemas.microsoft.com/office/drawing/2014/main" id="{CFAB8B29-CB40-4405-9670-F2EFEF05C1E4}"/>
              </a:ext>
            </a:extLst>
          </p:cNvPr>
          <p:cNvSpPr txBox="1"/>
          <p:nvPr/>
        </p:nvSpPr>
        <p:spPr>
          <a:xfrm>
            <a:off x="2966313" y="3468595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Кристиан Кирилов</a:t>
            </a:r>
            <a:br>
              <a:rPr lang="en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</a:br>
            <a:r>
              <a:rPr lang="bg-BG" sz="1100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Софтуер</a:t>
            </a:r>
            <a:endParaRPr dirty="0">
              <a:solidFill>
                <a:schemeClr val="lt1"/>
              </a:solidFill>
              <a:latin typeface="Century Gothic" panose="020B0502020202020204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70" name="Google Shape;1214;p44">
            <a:extLst>
              <a:ext uri="{FF2B5EF4-FFF2-40B4-BE49-F238E27FC236}">
                <a16:creationId xmlns:a16="http://schemas.microsoft.com/office/drawing/2014/main" id="{8A623721-92F1-430E-9DFA-4E8E407DB75C}"/>
              </a:ext>
            </a:extLst>
          </p:cNvPr>
          <p:cNvSpPr txBox="1"/>
          <p:nvPr/>
        </p:nvSpPr>
        <p:spPr>
          <a:xfrm>
            <a:off x="4554105" y="3458198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bg-BG" sz="1600" b="1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Николай </a:t>
            </a:r>
            <a:r>
              <a:rPr lang="bg-BG" sz="1600" b="1" dirty="0" err="1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Белперчинов</a:t>
            </a:r>
            <a:br>
              <a:rPr lang="en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</a:br>
            <a:r>
              <a:rPr lang="bg-BG" sz="1100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Хардуер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entury Gothic" panose="020B0502020202020204" pitchFamily="34" charset="0"/>
              <a:ea typeface="Abel"/>
              <a:cs typeface="Abel"/>
              <a:sym typeface="Abel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4F3E0CD-A619-4ACF-A090-81F3749F2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05" y="1839590"/>
            <a:ext cx="1556330" cy="155633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F25B38F-6973-4CD0-8979-5478B5C8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77" y="1842056"/>
            <a:ext cx="1183433" cy="1432799"/>
          </a:xfrm>
          <a:prstGeom prst="rect">
            <a:avLst/>
          </a:prstGeom>
        </p:spPr>
      </p:pic>
      <p:sp>
        <p:nvSpPr>
          <p:cNvPr id="73" name="Google Shape;1214;p44">
            <a:extLst>
              <a:ext uri="{FF2B5EF4-FFF2-40B4-BE49-F238E27FC236}">
                <a16:creationId xmlns:a16="http://schemas.microsoft.com/office/drawing/2014/main" id="{B5165B52-C08B-4D9E-B533-718CD917DA37}"/>
              </a:ext>
            </a:extLst>
          </p:cNvPr>
          <p:cNvSpPr txBox="1"/>
          <p:nvPr/>
        </p:nvSpPr>
        <p:spPr>
          <a:xfrm>
            <a:off x="6106972" y="3468595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Мартин Йосифов</a:t>
            </a:r>
            <a:br>
              <a:rPr lang="en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</a:br>
            <a:r>
              <a:rPr lang="bg-BG" sz="1200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Презентация</a:t>
            </a:r>
            <a:endParaRPr dirty="0">
              <a:solidFill>
                <a:schemeClr val="lt1"/>
              </a:solidFill>
              <a:latin typeface="Century Gothic" panose="020B0502020202020204" pitchFamily="34" charset="0"/>
              <a:ea typeface="Abel"/>
              <a:cs typeface="Abel"/>
              <a:sym typeface="Abel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58F18A9-0137-4799-9FD8-97677CACA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864" y="1839590"/>
            <a:ext cx="1544328" cy="1464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A6895-EE18-4DBC-AF16-94C0C78A6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192" y="1693369"/>
            <a:ext cx="2111236" cy="2111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EF991-D9C9-4372-90EB-3B286F238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388" y="1843190"/>
            <a:ext cx="980093" cy="152257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5ABC1F-05CE-459E-8FD4-0BC601F0B2E6}"/>
              </a:ext>
            </a:extLst>
          </p:cNvPr>
          <p:cNvSpPr/>
          <p:nvPr/>
        </p:nvSpPr>
        <p:spPr>
          <a:xfrm>
            <a:off x="2918461" y="601980"/>
            <a:ext cx="45719" cy="49530"/>
          </a:xfrm>
          <a:prstGeom prst="roundRect">
            <a:avLst/>
          </a:prstGeom>
          <a:solidFill>
            <a:srgbClr val="191C4A"/>
          </a:solidFill>
          <a:ln>
            <a:solidFill>
              <a:srgbClr val="191C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5" name="Picture 2" descr="Spaceman Rambles - YouTube">
            <a:extLst>
              <a:ext uri="{FF2B5EF4-FFF2-40B4-BE49-F238E27FC236}">
                <a16:creationId xmlns:a16="http://schemas.microsoft.com/office/drawing/2014/main" id="{DF6B5B91-C366-4C0A-AFF5-4475CD4A8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5444" y1="28111" x2="35444" y2="28111"/>
                        <a14:foregroundMark x1="71778" y1="29000" x2="71778" y2="29000"/>
                        <a14:foregroundMark x1="50111" y1="85222" x2="50111" y2="85222"/>
                        <a14:backgroundMark x1="73111" y1="70222" x2="73111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73" y="1492184"/>
            <a:ext cx="2105172" cy="213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214;p44">
            <a:extLst>
              <a:ext uri="{FF2B5EF4-FFF2-40B4-BE49-F238E27FC236}">
                <a16:creationId xmlns:a16="http://schemas.microsoft.com/office/drawing/2014/main" id="{72BB7DB0-752B-44EA-AB84-4B93BDB6A109}"/>
              </a:ext>
            </a:extLst>
          </p:cNvPr>
          <p:cNvSpPr txBox="1"/>
          <p:nvPr/>
        </p:nvSpPr>
        <p:spPr>
          <a:xfrm>
            <a:off x="7508551" y="3450131"/>
            <a:ext cx="1399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Кристиан </a:t>
            </a:r>
            <a:r>
              <a:rPr lang="bg-BG" b="1" dirty="0" err="1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Мариянов</a:t>
            </a:r>
            <a:endParaRPr lang="bg-BG" b="1" dirty="0">
              <a:solidFill>
                <a:schemeClr val="lt1"/>
              </a:solidFill>
              <a:latin typeface="Century Gothic" panose="020B0502020202020204" pitchFamily="34" charset="0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>
                <a:solidFill>
                  <a:schemeClr val="lt1"/>
                </a:solidFill>
                <a:latin typeface="Century Gothic" panose="020B0502020202020204" pitchFamily="34" charset="0"/>
                <a:ea typeface="Abel"/>
                <a:cs typeface="Abel"/>
                <a:sym typeface="Abel"/>
              </a:rPr>
              <a:t>Най-добрият ментор</a:t>
            </a:r>
            <a:endParaRPr dirty="0">
              <a:solidFill>
                <a:schemeClr val="lt1"/>
              </a:solidFill>
              <a:latin typeface="Century Gothic" panose="020B0502020202020204" pitchFamily="34" charset="0"/>
              <a:ea typeface="Abel"/>
              <a:cs typeface="Abel"/>
              <a:sym typeface="Abe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664D8A-82E3-41AF-8F6C-3EDB2E18B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4" b="39841"/>
          <a:stretch/>
        </p:blipFill>
        <p:spPr bwMode="auto">
          <a:xfrm>
            <a:off x="920862" y="946006"/>
            <a:ext cx="3651138" cy="4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B0A49F9E-956F-4992-A70F-52DDD6549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52" b="-62052"/>
          <a:stretch/>
        </p:blipFill>
        <p:spPr bwMode="auto">
          <a:xfrm>
            <a:off x="4317850" y="997457"/>
            <a:ext cx="3651138" cy="24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417F8EFD-061C-4233-BEE9-720C2C454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6" b="59869"/>
          <a:stretch/>
        </p:blipFill>
        <p:spPr bwMode="auto">
          <a:xfrm>
            <a:off x="1632006" y="212087"/>
            <a:ext cx="5353716" cy="80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81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EB71D6-D570-4190-A073-59622E3F9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4385" y="467825"/>
            <a:ext cx="5571000" cy="1159800"/>
          </a:xfrm>
        </p:spPr>
        <p:txBody>
          <a:bodyPr/>
          <a:lstStyle/>
          <a:p>
            <a:r>
              <a:rPr lang="bg-BG" dirty="0"/>
              <a:t>Проблем и решение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C8388-4F6B-4854-998D-91E507360A0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39665-5F29-4E91-87E5-3FEC7E731CAE}"/>
              </a:ext>
            </a:extLst>
          </p:cNvPr>
          <p:cNvSpPr txBox="1"/>
          <p:nvPr/>
        </p:nvSpPr>
        <p:spPr>
          <a:xfrm>
            <a:off x="691116" y="2261190"/>
            <a:ext cx="7761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  <a:latin typeface="Rubik Mono One" panose="02000504020000020004" pitchFamily="2" charset="-79"/>
                <a:cs typeface="Rubik Mono One" panose="02000504020000020004" pitchFamily="2" charset="-79"/>
              </a:rPr>
              <a:t>В атмосферата има много космически боклук. Поради тази причина има много голям шанс от сблъсък  на кораба с други космически тела. Радарът </a:t>
            </a:r>
            <a:r>
              <a:rPr lang="bg-BG" sz="2000" dirty="0">
                <a:solidFill>
                  <a:schemeClr val="bg1"/>
                </a:solidFill>
                <a:latin typeface="Bahnschrift" panose="020B0502040204020203" pitchFamily="34" charset="0"/>
                <a:cs typeface="Rubik Mono One" panose="02000504020000020004" pitchFamily="2" charset="-79"/>
              </a:rPr>
              <a:t>А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  <a:cs typeface="Rubik Mono One" panose="02000504020000020004" pitchFamily="2" charset="-79"/>
              </a:rPr>
              <a:t>stroirr</a:t>
            </a:r>
            <a:r>
              <a:rPr lang="bg-BG" sz="1600" dirty="0">
                <a:solidFill>
                  <a:schemeClr val="bg1"/>
                </a:solidFill>
                <a:latin typeface="Rubik Mono One" panose="02000504020000020004" pitchFamily="2" charset="-79"/>
                <a:cs typeface="Rubik Mono One" panose="02000504020000020004" pitchFamily="2" charset="-79"/>
              </a:rPr>
              <a:t> </a:t>
            </a:r>
            <a:r>
              <a:rPr lang="bg-BG" dirty="0">
                <a:solidFill>
                  <a:schemeClr val="bg1"/>
                </a:solidFill>
                <a:latin typeface="Rubik Mono One" panose="02000504020000020004" pitchFamily="2" charset="-79"/>
                <a:cs typeface="Rubik Mono One" panose="02000504020000020004" pitchFamily="2" charset="-79"/>
              </a:rPr>
              <a:t>инициализира движения в определен радиус. Така корабът ще може да реагира бързо и да избегне опасността.</a:t>
            </a: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  <a:cs typeface="Rubik Mono One" panose="02000504020000020004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586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BE5E-671F-4C9F-A134-2647CCBB9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D7616-51F0-4ED7-8F3B-AD735BC5D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AA260A-113A-48C0-AA88-6EB3884E8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26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A631D88-B2E6-4167-AC67-43F7356C9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70842">
            <a:off x="6977270" y="3823459"/>
            <a:ext cx="590375" cy="590375"/>
          </a:xfrm>
          <a:prstGeom prst="rect">
            <a:avLst/>
          </a:prstGeom>
        </p:spPr>
      </p:pic>
      <p:pic>
        <p:nvPicPr>
          <p:cNvPr id="4" name="Picture 3" descr="A picture containing text, mask&#10;&#10;Description automatically generated">
            <a:extLst>
              <a:ext uri="{FF2B5EF4-FFF2-40B4-BE49-F238E27FC236}">
                <a16:creationId xmlns:a16="http://schemas.microsoft.com/office/drawing/2014/main" id="{9D6F8AA2-475C-4DC2-BD05-5187093FC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5716">
            <a:off x="4381303" y="705598"/>
            <a:ext cx="606702" cy="586984"/>
          </a:xfrm>
          <a:prstGeom prst="rect">
            <a:avLst/>
          </a:prstGeom>
        </p:spPr>
      </p:pic>
      <p:grpSp>
        <p:nvGrpSpPr>
          <p:cNvPr id="1318" name="Google Shape;1318;p47"/>
          <p:cNvGrpSpPr/>
          <p:nvPr/>
        </p:nvGrpSpPr>
        <p:grpSpPr>
          <a:xfrm>
            <a:off x="5788470" y="2600935"/>
            <a:ext cx="1758278" cy="1758278"/>
            <a:chOff x="1911350" y="374650"/>
            <a:chExt cx="1739900" cy="1739900"/>
          </a:xfrm>
        </p:grpSpPr>
        <p:sp>
          <p:nvSpPr>
            <p:cNvPr id="1319" name="Google Shape;1319;p4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3">
                      <a:lumMod val="90000"/>
                      <a:lumOff val="10000"/>
                    </a:schemeClr>
                  </a:solidFill>
                  <a:latin typeface="Rubik Mono One" panose="02000504020000020004" pitchFamily="2" charset="-79"/>
                  <a:ea typeface="Calibri"/>
                  <a:cs typeface="Rubik Mono One" panose="02000504020000020004" pitchFamily="2" charset="-79"/>
                  <a:sym typeface="Calibri"/>
                </a:rPr>
                <a:t>Събота</a:t>
              </a:r>
            </a:p>
          </p:txBody>
        </p:sp>
        <p:grpSp>
          <p:nvGrpSpPr>
            <p:cNvPr id="1320" name="Google Shape;1320;p4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1321" name="Google Shape;1321;p4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4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4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4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4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6" name="Google Shape;1326;p47"/>
          <p:cNvGrpSpPr/>
          <p:nvPr/>
        </p:nvGrpSpPr>
        <p:grpSpPr>
          <a:xfrm>
            <a:off x="7366300" y="273610"/>
            <a:ext cx="1655361" cy="1657911"/>
            <a:chOff x="7512049" y="977900"/>
            <a:chExt cx="4121150" cy="4127500"/>
          </a:xfrm>
        </p:grpSpPr>
        <p:sp>
          <p:nvSpPr>
            <p:cNvPr id="1327" name="Google Shape;1327;p4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3">
                      <a:lumMod val="90000"/>
                      <a:lumOff val="10000"/>
                    </a:schemeClr>
                  </a:solidFill>
                  <a:latin typeface="Rubik Mono One" panose="02000504020000020004" pitchFamily="2" charset="-79"/>
                  <a:ea typeface="Calibri"/>
                  <a:cs typeface="Rubik Mono One" panose="02000504020000020004" pitchFamily="2" charset="-79"/>
                  <a:sym typeface="Calibri"/>
                </a:rPr>
                <a:t>Неделя</a:t>
              </a:r>
              <a:endParaRPr sz="1800" dirty="0">
                <a:solidFill>
                  <a:schemeClr val="accent3">
                    <a:lumMod val="90000"/>
                    <a:lumOff val="10000"/>
                  </a:schemeClr>
                </a:solidFill>
                <a:latin typeface="Rubik Mono One" panose="02000504020000020004" pitchFamily="2" charset="-79"/>
                <a:ea typeface="Calibri"/>
                <a:cs typeface="Rubik Mono One" panose="02000504020000020004" pitchFamily="2" charset="-79"/>
                <a:sym typeface="Calibri"/>
              </a:endParaRPr>
            </a:p>
          </p:txBody>
        </p:sp>
        <p:grpSp>
          <p:nvGrpSpPr>
            <p:cNvPr id="1328" name="Google Shape;1328;p4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1329" name="Google Shape;1329;p4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4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4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4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4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4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4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4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4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4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4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4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4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4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4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4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4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4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4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5" name="Google Shape;1355;p47"/>
          <p:cNvGrpSpPr/>
          <p:nvPr/>
        </p:nvGrpSpPr>
        <p:grpSpPr>
          <a:xfrm>
            <a:off x="2757737" y="813608"/>
            <a:ext cx="2803227" cy="1642772"/>
            <a:chOff x="4376200" y="2476500"/>
            <a:chExt cx="2190750" cy="1276350"/>
          </a:xfrm>
        </p:grpSpPr>
        <p:sp>
          <p:nvSpPr>
            <p:cNvPr id="1356" name="Google Shape;1356;p4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800" dirty="0">
                  <a:solidFill>
                    <a:schemeClr val="accent3">
                      <a:lumMod val="90000"/>
                      <a:lumOff val="10000"/>
                    </a:schemeClr>
                  </a:solidFill>
                  <a:latin typeface="Rubik Mono One" panose="02000504020000020004" pitchFamily="2" charset="-79"/>
                  <a:ea typeface="Calibri"/>
                  <a:cs typeface="Rubik Mono One" panose="02000504020000020004" pitchFamily="2" charset="-79"/>
                  <a:sym typeface="Calibri"/>
                </a:rPr>
                <a:t>Петък</a:t>
              </a:r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7"/>
          <p:cNvGrpSpPr/>
          <p:nvPr/>
        </p:nvGrpSpPr>
        <p:grpSpPr>
          <a:xfrm>
            <a:off x="101116" y="3027231"/>
            <a:ext cx="2599241" cy="4432749"/>
            <a:chOff x="385907" y="2954040"/>
            <a:chExt cx="2496869" cy="4258164"/>
          </a:xfrm>
        </p:grpSpPr>
        <p:sp>
          <p:nvSpPr>
            <p:cNvPr id="1359" name="Google Shape;1359;p47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6" name="Google Shape;1366;p47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1367" name="Google Shape;1367;p47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47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47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47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47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47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7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47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47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47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7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9" name="Google Shape;1379;p47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rajectory Formula - Definition, Equations, Examples">
            <a:extLst>
              <a:ext uri="{FF2B5EF4-FFF2-40B4-BE49-F238E27FC236}">
                <a16:creationId xmlns:a16="http://schemas.microsoft.com/office/drawing/2014/main" id="{42342589-1C22-4C8C-AC35-4BA439B26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9" t="58887" r="81792" b="14789"/>
          <a:stretch/>
        </p:blipFill>
        <p:spPr bwMode="auto">
          <a:xfrm rot="384868">
            <a:off x="2678669" y="2127143"/>
            <a:ext cx="749092" cy="101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Trajectory Formula - Definition, Equations, Examples">
            <a:extLst>
              <a:ext uri="{FF2B5EF4-FFF2-40B4-BE49-F238E27FC236}">
                <a16:creationId xmlns:a16="http://schemas.microsoft.com/office/drawing/2014/main" id="{8E3CCC98-8C57-4EDC-B3F0-B48D10258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9" t="58887" r="81792" b="14789"/>
          <a:stretch/>
        </p:blipFill>
        <p:spPr bwMode="auto">
          <a:xfrm rot="5400000">
            <a:off x="4939735" y="2071533"/>
            <a:ext cx="810921" cy="109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Trajectory Formula - Definition, Equations, Examples">
            <a:extLst>
              <a:ext uri="{FF2B5EF4-FFF2-40B4-BE49-F238E27FC236}">
                <a16:creationId xmlns:a16="http://schemas.microsoft.com/office/drawing/2014/main" id="{4E1FFF44-C15A-4F32-8ED2-E6FEA8EB7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9" t="58887" r="81792" b="14789"/>
          <a:stretch/>
        </p:blipFill>
        <p:spPr bwMode="auto">
          <a:xfrm>
            <a:off x="7130657" y="1831983"/>
            <a:ext cx="653921" cy="88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57EF81EB-13D0-4B54-B947-AB6769E0F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56199">
            <a:off x="560018" y="384139"/>
            <a:ext cx="1275283" cy="1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1356;p47">
            <a:extLst>
              <a:ext uri="{FF2B5EF4-FFF2-40B4-BE49-F238E27FC236}">
                <a16:creationId xmlns:a16="http://schemas.microsoft.com/office/drawing/2014/main" id="{3D518055-6078-480B-BF62-9948528854F6}"/>
              </a:ext>
            </a:extLst>
          </p:cNvPr>
          <p:cNvSpPr/>
          <p:nvPr/>
        </p:nvSpPr>
        <p:spPr>
          <a:xfrm>
            <a:off x="3346015" y="813608"/>
            <a:ext cx="1628584" cy="1626101"/>
          </a:xfrm>
          <a:custGeom>
            <a:avLst/>
            <a:gdLst/>
            <a:ahLst/>
            <a:cxnLst/>
            <a:rect l="l" t="t" r="r" b="b"/>
            <a:pathLst>
              <a:path w="1276350" h="1276350" extrusionOk="0">
                <a:moveTo>
                  <a:pt x="1276350" y="638175"/>
                </a:moveTo>
                <a:cubicBezTo>
                  <a:pt x="1276350" y="990629"/>
                  <a:pt x="990629" y="1276350"/>
                  <a:pt x="638175" y="1276350"/>
                </a:cubicBezTo>
                <a:cubicBezTo>
                  <a:pt x="285721" y="1276350"/>
                  <a:pt x="0" y="990629"/>
                  <a:pt x="0" y="638175"/>
                </a:cubicBezTo>
                <a:cubicBezTo>
                  <a:pt x="0" y="285721"/>
                  <a:pt x="285721" y="0"/>
                  <a:pt x="638175" y="0"/>
                </a:cubicBezTo>
                <a:cubicBezTo>
                  <a:pt x="990629" y="0"/>
                  <a:pt x="1276350" y="285721"/>
                  <a:pt x="1276350" y="638175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20000">
                <a:srgbClr val="FFFFFF"/>
              </a:gs>
              <a:gs pos="78000">
                <a:srgbClr val="251047"/>
              </a:gs>
              <a:gs pos="100000">
                <a:srgbClr val="251047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b="1" dirty="0">
                <a:solidFill>
                  <a:schemeClr val="tx1"/>
                </a:solidFill>
                <a:latin typeface="Century Gothic" panose="020B0502020202020204" pitchFamily="34" charset="0"/>
                <a:ea typeface="Calibri"/>
                <a:cs typeface="Rubik Mono One" panose="02000504020000020004" pitchFamily="2" charset="-79"/>
                <a:sym typeface="Calibri"/>
              </a:rPr>
              <a:t>След много проблеми с моторчето и едно изгорено </a:t>
            </a: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  <a:ea typeface="Calibri"/>
                <a:cs typeface="Rubik Mono One" panose="02000504020000020004" pitchFamily="2" charset="-79"/>
                <a:sym typeface="Calibri"/>
              </a:rPr>
              <a:t>Arduino, </a:t>
            </a:r>
            <a:r>
              <a:rPr lang="bg-BG" sz="1200" b="1" dirty="0">
                <a:solidFill>
                  <a:schemeClr val="tx1"/>
                </a:solidFill>
                <a:latin typeface="Century Gothic" panose="020B0502020202020204" pitchFamily="34" charset="0"/>
                <a:ea typeface="Calibri"/>
                <a:cs typeface="Rubik Mono One" panose="02000504020000020004" pitchFamily="2" charset="-79"/>
                <a:sym typeface="Calibri"/>
              </a:rPr>
              <a:t> нямахме голям напредък.</a:t>
            </a:r>
          </a:p>
        </p:txBody>
      </p:sp>
      <p:grpSp>
        <p:nvGrpSpPr>
          <p:cNvPr id="77" name="Google Shape;1318;p47">
            <a:extLst>
              <a:ext uri="{FF2B5EF4-FFF2-40B4-BE49-F238E27FC236}">
                <a16:creationId xmlns:a16="http://schemas.microsoft.com/office/drawing/2014/main" id="{8B0D0DF8-BF28-4114-B326-A5F68910CE46}"/>
              </a:ext>
            </a:extLst>
          </p:cNvPr>
          <p:cNvGrpSpPr/>
          <p:nvPr/>
        </p:nvGrpSpPr>
        <p:grpSpPr>
          <a:xfrm>
            <a:off x="5735519" y="2598309"/>
            <a:ext cx="1775515" cy="1758278"/>
            <a:chOff x="1894293" y="374650"/>
            <a:chExt cx="1756957" cy="1739900"/>
          </a:xfrm>
        </p:grpSpPr>
        <p:sp>
          <p:nvSpPr>
            <p:cNvPr id="78" name="Google Shape;1319;p47">
              <a:extLst>
                <a:ext uri="{FF2B5EF4-FFF2-40B4-BE49-F238E27FC236}">
                  <a16:creationId xmlns:a16="http://schemas.microsoft.com/office/drawing/2014/main" id="{098D576A-9208-4894-A65F-D25E9908D239}"/>
                </a:ext>
              </a:extLst>
            </p:cNvPr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bg-BG" sz="1800" dirty="0">
                <a:solidFill>
                  <a:schemeClr val="accent3">
                    <a:lumMod val="90000"/>
                    <a:lumOff val="10000"/>
                  </a:schemeClr>
                </a:solidFill>
                <a:latin typeface="Rubik Mono One" panose="02000504020000020004" pitchFamily="2" charset="-79"/>
                <a:ea typeface="Calibri"/>
                <a:cs typeface="Rubik Mono One" panose="02000504020000020004" pitchFamily="2" charset="-79"/>
                <a:sym typeface="Calibri"/>
              </a:endParaRPr>
            </a:p>
          </p:txBody>
        </p:sp>
        <p:grpSp>
          <p:nvGrpSpPr>
            <p:cNvPr id="79" name="Google Shape;1320;p47">
              <a:extLst>
                <a:ext uri="{FF2B5EF4-FFF2-40B4-BE49-F238E27FC236}">
                  <a16:creationId xmlns:a16="http://schemas.microsoft.com/office/drawing/2014/main" id="{6076D744-929B-4A87-AAA3-46A9FB2FA743}"/>
                </a:ext>
              </a:extLst>
            </p:cNvPr>
            <p:cNvGrpSpPr/>
            <p:nvPr/>
          </p:nvGrpSpPr>
          <p:grpSpPr>
            <a:xfrm>
              <a:off x="1894293" y="534943"/>
              <a:ext cx="1733550" cy="1506282"/>
              <a:chOff x="1894293" y="534943"/>
              <a:chExt cx="1733550" cy="1506282"/>
            </a:xfrm>
          </p:grpSpPr>
          <p:sp>
            <p:nvSpPr>
              <p:cNvPr id="80" name="Google Shape;1321;p47">
                <a:extLst>
                  <a:ext uri="{FF2B5EF4-FFF2-40B4-BE49-F238E27FC236}">
                    <a16:creationId xmlns:a16="http://schemas.microsoft.com/office/drawing/2014/main" id="{EF5C37BA-31AE-4F10-AFFB-C76D672FA32A}"/>
                  </a:ext>
                </a:extLst>
              </p:cNvPr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1322;p47">
                <a:extLst>
                  <a:ext uri="{FF2B5EF4-FFF2-40B4-BE49-F238E27FC236}">
                    <a16:creationId xmlns:a16="http://schemas.microsoft.com/office/drawing/2014/main" id="{C12BA5C4-4DF2-4DB6-802A-C5CD3EE9E241}"/>
                  </a:ext>
                </a:extLst>
              </p:cNvPr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1323;p47">
                <a:extLst>
                  <a:ext uri="{FF2B5EF4-FFF2-40B4-BE49-F238E27FC236}">
                    <a16:creationId xmlns:a16="http://schemas.microsoft.com/office/drawing/2014/main" id="{46FE9066-8BEF-455F-9795-56B420338D71}"/>
                  </a:ext>
                </a:extLst>
              </p:cNvPr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1324;p47">
                <a:extLst>
                  <a:ext uri="{FF2B5EF4-FFF2-40B4-BE49-F238E27FC236}">
                    <a16:creationId xmlns:a16="http://schemas.microsoft.com/office/drawing/2014/main" id="{C420B8BE-3DD2-477D-98DC-0AE8AA3C27A1}"/>
                  </a:ext>
                </a:extLst>
              </p:cNvPr>
              <p:cNvSpPr/>
              <p:nvPr/>
            </p:nvSpPr>
            <p:spPr>
              <a:xfrm>
                <a:off x="1948269" y="709301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1325;p47">
                <a:extLst>
                  <a:ext uri="{FF2B5EF4-FFF2-40B4-BE49-F238E27FC236}">
                    <a16:creationId xmlns:a16="http://schemas.microsoft.com/office/drawing/2014/main" id="{1DEDF799-1D09-449C-B4F7-A00342190743}"/>
                  </a:ext>
                </a:extLst>
              </p:cNvPr>
              <p:cNvSpPr/>
              <p:nvPr/>
            </p:nvSpPr>
            <p:spPr>
              <a:xfrm>
                <a:off x="1894293" y="982866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bg-BG" sz="1200" b="1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Calibri"/>
                    <a:cs typeface="Calibri"/>
                    <a:sym typeface="Calibri"/>
                  </a:rPr>
                  <a:t>Еврика</a:t>
                </a:r>
                <a:r>
                  <a:rPr lang="bg-BG" sz="1200" b="1" dirty="0">
                    <a:latin typeface="Century Gothic" panose="020B0502020202020204" pitchFamily="34" charset="0"/>
                    <a:ea typeface="Calibri"/>
                    <a:cs typeface="Calibri"/>
                    <a:sym typeface="Calibri"/>
                  </a:rPr>
                  <a:t>!</a:t>
                </a:r>
                <a:r>
                  <a:rPr lang="bg-BG" sz="1200" b="1" dirty="0">
                    <a:solidFill>
                      <a:srgbClr val="000000"/>
                    </a:solidFill>
                    <a:latin typeface="Century Gothic" panose="020B0502020202020204" pitchFamily="34" charset="0"/>
                    <a:ea typeface="Calibri"/>
                    <a:cs typeface="Calibri"/>
                    <a:sym typeface="Calibri"/>
                  </a:rPr>
                  <a:t> Направихме кода за сензора и визуализацията му</a:t>
                </a:r>
                <a:endParaRPr sz="1200" b="1" dirty="0">
                  <a:solidFill>
                    <a:srgbClr val="000000"/>
                  </a:solidFill>
                  <a:latin typeface="Century Gothic" panose="020B0502020202020204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" name="Google Shape;1326;p47">
            <a:extLst>
              <a:ext uri="{FF2B5EF4-FFF2-40B4-BE49-F238E27FC236}">
                <a16:creationId xmlns:a16="http://schemas.microsoft.com/office/drawing/2014/main" id="{7D12F74A-CDD3-4FCE-8098-9E78ED9F805F}"/>
              </a:ext>
            </a:extLst>
          </p:cNvPr>
          <p:cNvGrpSpPr/>
          <p:nvPr/>
        </p:nvGrpSpPr>
        <p:grpSpPr>
          <a:xfrm>
            <a:off x="7362721" y="251634"/>
            <a:ext cx="1655361" cy="1657911"/>
            <a:chOff x="7512049" y="977900"/>
            <a:chExt cx="4121150" cy="4127500"/>
          </a:xfrm>
        </p:grpSpPr>
        <p:sp>
          <p:nvSpPr>
            <p:cNvPr id="86" name="Google Shape;1327;p47">
              <a:extLst>
                <a:ext uri="{FF2B5EF4-FFF2-40B4-BE49-F238E27FC236}">
                  <a16:creationId xmlns:a16="http://schemas.microsoft.com/office/drawing/2014/main" id="{EF80C36A-FF64-4F69-8028-7A484E557EDD}"/>
                </a:ext>
              </a:extLst>
            </p:cNvPr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sz="1100" b="1" dirty="0">
                  <a:solidFill>
                    <a:schemeClr val="tx1"/>
                  </a:solidFill>
                  <a:latin typeface="Century Gothic" panose="020B0502020202020204" pitchFamily="34" charset="0"/>
                  <a:ea typeface="Calibri"/>
                  <a:cs typeface="Rubik Mono One" panose="02000504020000020004" pitchFamily="2" charset="-79"/>
                  <a:sym typeface="Calibri"/>
                </a:rPr>
                <a:t>Завършихме кода и изрепетирахме презентацията</a:t>
              </a:r>
              <a:endParaRPr sz="1100" b="1" dirty="0">
                <a:solidFill>
                  <a:schemeClr val="tx1"/>
                </a:solidFill>
                <a:latin typeface="Century Gothic" panose="020B0502020202020204" pitchFamily="34" charset="0"/>
                <a:ea typeface="Calibri"/>
                <a:cs typeface="Rubik Mono One" panose="02000504020000020004" pitchFamily="2" charset="-79"/>
                <a:sym typeface="Calibri"/>
              </a:endParaRPr>
            </a:p>
          </p:txBody>
        </p:sp>
        <p:grpSp>
          <p:nvGrpSpPr>
            <p:cNvPr id="87" name="Google Shape;1328;p47">
              <a:extLst>
                <a:ext uri="{FF2B5EF4-FFF2-40B4-BE49-F238E27FC236}">
                  <a16:creationId xmlns:a16="http://schemas.microsoft.com/office/drawing/2014/main" id="{51A94E1C-217F-4D65-903E-EDF8D3FF728D}"/>
                </a:ext>
              </a:extLst>
            </p:cNvPr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88" name="Google Shape;1329;p47">
                <a:extLst>
                  <a:ext uri="{FF2B5EF4-FFF2-40B4-BE49-F238E27FC236}">
                    <a16:creationId xmlns:a16="http://schemas.microsoft.com/office/drawing/2014/main" id="{53858A81-99D1-4159-A673-F406644F8D29}"/>
                  </a:ext>
                </a:extLst>
              </p:cNvPr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330;p47">
                <a:extLst>
                  <a:ext uri="{FF2B5EF4-FFF2-40B4-BE49-F238E27FC236}">
                    <a16:creationId xmlns:a16="http://schemas.microsoft.com/office/drawing/2014/main" id="{5815DA0E-2FB4-4B26-A1A6-0F2DCAF530E2}"/>
                  </a:ext>
                </a:extLst>
              </p:cNvPr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1331;p47">
                <a:extLst>
                  <a:ext uri="{FF2B5EF4-FFF2-40B4-BE49-F238E27FC236}">
                    <a16:creationId xmlns:a16="http://schemas.microsoft.com/office/drawing/2014/main" id="{8CD0CF21-5256-41CB-969C-11A04506A506}"/>
                  </a:ext>
                </a:extLst>
              </p:cNvPr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1332;p47">
                <a:extLst>
                  <a:ext uri="{FF2B5EF4-FFF2-40B4-BE49-F238E27FC236}">
                    <a16:creationId xmlns:a16="http://schemas.microsoft.com/office/drawing/2014/main" id="{D590233F-7C71-492E-A12A-D1D73D41641D}"/>
                  </a:ext>
                </a:extLst>
              </p:cNvPr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333;p47">
                <a:extLst>
                  <a:ext uri="{FF2B5EF4-FFF2-40B4-BE49-F238E27FC236}">
                    <a16:creationId xmlns:a16="http://schemas.microsoft.com/office/drawing/2014/main" id="{D7025CF2-1B56-4E2B-9C6E-9906B6B7DA04}"/>
                  </a:ext>
                </a:extLst>
              </p:cNvPr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1334;p47">
                <a:extLst>
                  <a:ext uri="{FF2B5EF4-FFF2-40B4-BE49-F238E27FC236}">
                    <a16:creationId xmlns:a16="http://schemas.microsoft.com/office/drawing/2014/main" id="{C760E35A-5361-4A62-904D-DE0FA9AC891D}"/>
                  </a:ext>
                </a:extLst>
              </p:cNvPr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1335;p47">
                <a:extLst>
                  <a:ext uri="{FF2B5EF4-FFF2-40B4-BE49-F238E27FC236}">
                    <a16:creationId xmlns:a16="http://schemas.microsoft.com/office/drawing/2014/main" id="{B0859438-8847-4EB3-9AA2-12F07D1AF515}"/>
                  </a:ext>
                </a:extLst>
              </p:cNvPr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336;p47">
                <a:extLst>
                  <a:ext uri="{FF2B5EF4-FFF2-40B4-BE49-F238E27FC236}">
                    <a16:creationId xmlns:a16="http://schemas.microsoft.com/office/drawing/2014/main" id="{B59691BC-0E0A-4157-B160-BFDF79EF06E1}"/>
                  </a:ext>
                </a:extLst>
              </p:cNvPr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1337;p47">
                <a:extLst>
                  <a:ext uri="{FF2B5EF4-FFF2-40B4-BE49-F238E27FC236}">
                    <a16:creationId xmlns:a16="http://schemas.microsoft.com/office/drawing/2014/main" id="{15ACC68C-942E-44A0-BD0A-FD289EB3CE02}"/>
                  </a:ext>
                </a:extLst>
              </p:cNvPr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1338;p47">
                <a:extLst>
                  <a:ext uri="{FF2B5EF4-FFF2-40B4-BE49-F238E27FC236}">
                    <a16:creationId xmlns:a16="http://schemas.microsoft.com/office/drawing/2014/main" id="{0787952E-4BBB-4244-888B-8C9A59CD3D52}"/>
                  </a:ext>
                </a:extLst>
              </p:cNvPr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1339;p47">
                <a:extLst>
                  <a:ext uri="{FF2B5EF4-FFF2-40B4-BE49-F238E27FC236}">
                    <a16:creationId xmlns:a16="http://schemas.microsoft.com/office/drawing/2014/main" id="{D1C2A4A4-0B31-4D25-B339-CB27F9F5B716}"/>
                  </a:ext>
                </a:extLst>
              </p:cNvPr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1340;p47">
                <a:extLst>
                  <a:ext uri="{FF2B5EF4-FFF2-40B4-BE49-F238E27FC236}">
                    <a16:creationId xmlns:a16="http://schemas.microsoft.com/office/drawing/2014/main" id="{5F02A64B-6227-41BC-9265-D2AB36E51CC7}"/>
                  </a:ext>
                </a:extLst>
              </p:cNvPr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341;p47">
                <a:extLst>
                  <a:ext uri="{FF2B5EF4-FFF2-40B4-BE49-F238E27FC236}">
                    <a16:creationId xmlns:a16="http://schemas.microsoft.com/office/drawing/2014/main" id="{DD38C1B1-4725-48DC-A70A-77B4B0A82D32}"/>
                  </a:ext>
                </a:extLst>
              </p:cNvPr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342;p47">
                <a:extLst>
                  <a:ext uri="{FF2B5EF4-FFF2-40B4-BE49-F238E27FC236}">
                    <a16:creationId xmlns:a16="http://schemas.microsoft.com/office/drawing/2014/main" id="{4841F9F0-7205-481E-803E-428C356B8DD1}"/>
                  </a:ext>
                </a:extLst>
              </p:cNvPr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343;p47">
                <a:extLst>
                  <a:ext uri="{FF2B5EF4-FFF2-40B4-BE49-F238E27FC236}">
                    <a16:creationId xmlns:a16="http://schemas.microsoft.com/office/drawing/2014/main" id="{95E6E991-162D-4417-A849-3E699668FF66}"/>
                  </a:ext>
                </a:extLst>
              </p:cNvPr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344;p47">
                <a:extLst>
                  <a:ext uri="{FF2B5EF4-FFF2-40B4-BE49-F238E27FC236}">
                    <a16:creationId xmlns:a16="http://schemas.microsoft.com/office/drawing/2014/main" id="{04298FAD-171D-4316-B396-3F0EF493A131}"/>
                  </a:ext>
                </a:extLst>
              </p:cNvPr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345;p47">
                <a:extLst>
                  <a:ext uri="{FF2B5EF4-FFF2-40B4-BE49-F238E27FC236}">
                    <a16:creationId xmlns:a16="http://schemas.microsoft.com/office/drawing/2014/main" id="{1B3BD51C-65EC-470E-A871-F8307641CD0A}"/>
                  </a:ext>
                </a:extLst>
              </p:cNvPr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346;p47">
                <a:extLst>
                  <a:ext uri="{FF2B5EF4-FFF2-40B4-BE49-F238E27FC236}">
                    <a16:creationId xmlns:a16="http://schemas.microsoft.com/office/drawing/2014/main" id="{226F8E7C-24AD-4327-AC7F-C762AEC18E13}"/>
                  </a:ext>
                </a:extLst>
              </p:cNvPr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347;p47">
                <a:extLst>
                  <a:ext uri="{FF2B5EF4-FFF2-40B4-BE49-F238E27FC236}">
                    <a16:creationId xmlns:a16="http://schemas.microsoft.com/office/drawing/2014/main" id="{21378D33-651C-4005-A2B4-DC047887BF2E}"/>
                  </a:ext>
                </a:extLst>
              </p:cNvPr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348;p47">
                <a:extLst>
                  <a:ext uri="{FF2B5EF4-FFF2-40B4-BE49-F238E27FC236}">
                    <a16:creationId xmlns:a16="http://schemas.microsoft.com/office/drawing/2014/main" id="{DFE839C9-816F-4886-BE85-6F30246E1F41}"/>
                  </a:ext>
                </a:extLst>
              </p:cNvPr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349;p47">
                <a:extLst>
                  <a:ext uri="{FF2B5EF4-FFF2-40B4-BE49-F238E27FC236}">
                    <a16:creationId xmlns:a16="http://schemas.microsoft.com/office/drawing/2014/main" id="{7D279697-469C-4E57-A940-4C097F07F6DE}"/>
                  </a:ext>
                </a:extLst>
              </p:cNvPr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350;p47">
                <a:extLst>
                  <a:ext uri="{FF2B5EF4-FFF2-40B4-BE49-F238E27FC236}">
                    <a16:creationId xmlns:a16="http://schemas.microsoft.com/office/drawing/2014/main" id="{03F83385-FA5E-4EFF-A07E-FD4A240C72EF}"/>
                  </a:ext>
                </a:extLst>
              </p:cNvPr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351;p47">
                <a:extLst>
                  <a:ext uri="{FF2B5EF4-FFF2-40B4-BE49-F238E27FC236}">
                    <a16:creationId xmlns:a16="http://schemas.microsoft.com/office/drawing/2014/main" id="{A0687CEA-197E-4DF9-8D38-355BC37E9F8D}"/>
                  </a:ext>
                </a:extLst>
              </p:cNvPr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352;p47">
                <a:extLst>
                  <a:ext uri="{FF2B5EF4-FFF2-40B4-BE49-F238E27FC236}">
                    <a16:creationId xmlns:a16="http://schemas.microsoft.com/office/drawing/2014/main" id="{A0D17A4B-4B08-45B9-A9DE-D851A50B725A}"/>
                  </a:ext>
                </a:extLst>
              </p:cNvPr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353;p47">
                <a:extLst>
                  <a:ext uri="{FF2B5EF4-FFF2-40B4-BE49-F238E27FC236}">
                    <a16:creationId xmlns:a16="http://schemas.microsoft.com/office/drawing/2014/main" id="{F801A1FC-6951-4D02-BD3E-923EFE71EB2B}"/>
                  </a:ext>
                </a:extLst>
              </p:cNvPr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354;p47">
                <a:extLst>
                  <a:ext uri="{FF2B5EF4-FFF2-40B4-BE49-F238E27FC236}">
                    <a16:creationId xmlns:a16="http://schemas.microsoft.com/office/drawing/2014/main" id="{1EBA3610-D596-4270-B348-B6AF868B35EA}"/>
                  </a:ext>
                </a:extLst>
              </p:cNvPr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481646A-25B5-4BD1-ADE5-F03910EC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38" y="758456"/>
            <a:ext cx="5780124" cy="38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800;p18">
            <a:extLst>
              <a:ext uri="{FF2B5EF4-FFF2-40B4-BE49-F238E27FC236}">
                <a16:creationId xmlns:a16="http://schemas.microsoft.com/office/drawing/2014/main" id="{38D769DE-5575-4243-BD34-5FA71EFE98BC}"/>
              </a:ext>
            </a:extLst>
          </p:cNvPr>
          <p:cNvGrpSpPr/>
          <p:nvPr/>
        </p:nvGrpSpPr>
        <p:grpSpPr>
          <a:xfrm rot="1056887">
            <a:off x="863317" y="3709367"/>
            <a:ext cx="800125" cy="800199"/>
            <a:chOff x="570875" y="4322250"/>
            <a:chExt cx="443300" cy="443325"/>
          </a:xfrm>
        </p:grpSpPr>
        <p:sp>
          <p:nvSpPr>
            <p:cNvPr id="8" name="Google Shape;801;p18">
              <a:extLst>
                <a:ext uri="{FF2B5EF4-FFF2-40B4-BE49-F238E27FC236}">
                  <a16:creationId xmlns:a16="http://schemas.microsoft.com/office/drawing/2014/main" id="{88225E08-A4EC-475A-9844-0577A681EAE5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2;p18">
              <a:extLst>
                <a:ext uri="{FF2B5EF4-FFF2-40B4-BE49-F238E27FC236}">
                  <a16:creationId xmlns:a16="http://schemas.microsoft.com/office/drawing/2014/main" id="{8474D0AD-ADFA-4F28-B605-4EFFB5D9A696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3;p18">
              <a:extLst>
                <a:ext uri="{FF2B5EF4-FFF2-40B4-BE49-F238E27FC236}">
                  <a16:creationId xmlns:a16="http://schemas.microsoft.com/office/drawing/2014/main" id="{46347205-0C9C-44E0-8BB2-59A019C28736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4;p18">
              <a:extLst>
                <a:ext uri="{FF2B5EF4-FFF2-40B4-BE49-F238E27FC236}">
                  <a16:creationId xmlns:a16="http://schemas.microsoft.com/office/drawing/2014/main" id="{F4ABCE00-63CD-463F-B2B2-9026C9B05A72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786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B72DF-EF52-4657-897B-16459E35F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5009" y="401248"/>
            <a:ext cx="5571000" cy="1159800"/>
          </a:xfrm>
        </p:spPr>
        <p:txBody>
          <a:bodyPr/>
          <a:lstStyle/>
          <a:p>
            <a:r>
              <a:rPr lang="bg-BG" dirty="0"/>
              <a:t>Технологии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8AD49-2C67-4259-97E4-530629B7BE5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Image result for arduino Emblem">
            <a:extLst>
              <a:ext uri="{FF2B5EF4-FFF2-40B4-BE49-F238E27FC236}">
                <a16:creationId xmlns:a16="http://schemas.microsoft.com/office/drawing/2014/main" id="{8F282312-6FE5-4E76-9593-3906E9EEC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32" y="2069805"/>
            <a:ext cx="1963480" cy="1956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88C91-3135-472A-83B9-E8FED8C0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395" y="1403969"/>
            <a:ext cx="549953" cy="665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6720C-660C-493A-B62B-E3BE594C9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56716">
            <a:off x="5593250" y="1993502"/>
            <a:ext cx="674163" cy="63923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C1C1AE-62DA-47B7-A996-DB730F4EB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9900" y="1795141"/>
            <a:ext cx="1035960" cy="103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9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76EEC8E7-AD77-4BCA-963A-F8C06525F2DB}"/>
              </a:ext>
            </a:extLst>
          </p:cNvPr>
          <p:cNvSpPr/>
          <p:nvPr/>
        </p:nvSpPr>
        <p:spPr>
          <a:xfrm>
            <a:off x="559981" y="2260154"/>
            <a:ext cx="2126512" cy="1159800"/>
          </a:xfrm>
          <a:prstGeom prst="cloud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B6403-55C3-4700-B8D2-E408C9785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3550" y="420857"/>
            <a:ext cx="5236800" cy="1159800"/>
          </a:xfrm>
        </p:spPr>
        <p:txBody>
          <a:bodyPr/>
          <a:lstStyle/>
          <a:p>
            <a:r>
              <a:rPr lang="bg-BG" dirty="0">
                <a:latin typeface="Rubik Mono One" panose="02000504020000020004" pitchFamily="2" charset="-79"/>
                <a:cs typeface="Rubik Mono One" panose="02000504020000020004" pitchFamily="2" charset="-79"/>
              </a:rPr>
              <a:t>Трудности</a:t>
            </a:r>
            <a:endParaRPr lang="en-US" dirty="0">
              <a:latin typeface="Rubik Mono One" panose="02000504020000020004" pitchFamily="2" charset="-79"/>
              <a:cs typeface="Rubik Mono One" panose="02000504020000020004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16F24-2384-46B4-854B-592EE0169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444" y="2481906"/>
            <a:ext cx="1987585" cy="938048"/>
          </a:xfrm>
        </p:spPr>
        <p:txBody>
          <a:bodyPr/>
          <a:lstStyle/>
          <a:p>
            <a:r>
              <a:rPr lang="bg-BG" sz="2000" dirty="0"/>
              <a:t>,</a:t>
            </a:r>
            <a:r>
              <a:rPr lang="bg-BG" sz="2000" dirty="0" err="1"/>
              <a:t>Моторчето</a:t>
            </a:r>
            <a:r>
              <a:rPr lang="bg-BG" sz="2000" dirty="0"/>
              <a:t> ни побърква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A0AB5-9F5D-42CF-AFCE-686DD6FD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95" y="3586221"/>
            <a:ext cx="909168" cy="862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AA6E4-58B6-454C-B78F-D7C486FD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62" y="2634355"/>
            <a:ext cx="980093" cy="1522572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F61202D9-665B-4A67-A513-3784E0E4C843}"/>
              </a:ext>
            </a:extLst>
          </p:cNvPr>
          <p:cNvSpPr/>
          <p:nvPr/>
        </p:nvSpPr>
        <p:spPr>
          <a:xfrm>
            <a:off x="6294445" y="1594428"/>
            <a:ext cx="1791809" cy="1000927"/>
          </a:xfrm>
          <a:prstGeom prst="cloud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72820-48A9-4D2A-8AA8-2261266F247B}"/>
              </a:ext>
            </a:extLst>
          </p:cNvPr>
          <p:cNvSpPr txBox="1"/>
          <p:nvPr/>
        </p:nvSpPr>
        <p:spPr>
          <a:xfrm>
            <a:off x="6457508" y="1830025"/>
            <a:ext cx="157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Bahnschrift" panose="020B0502040204020203" pitchFamily="34" charset="0"/>
                <a:cs typeface="Rubik Mono One" panose="02000504020000020004" pitchFamily="2" charset="-79"/>
              </a:rPr>
              <a:t>Имате ли </a:t>
            </a: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  <a:cs typeface="Rubik Mono One" panose="02000504020000020004" pitchFamily="2" charset="-79"/>
              </a:rPr>
              <a:t>jumper </a:t>
            </a:r>
            <a:r>
              <a:rPr lang="bg-BG" dirty="0">
                <a:solidFill>
                  <a:schemeClr val="bg1"/>
                </a:solidFill>
                <a:latin typeface="Bahnschrift" panose="020B0502040204020203" pitchFamily="34" charset="0"/>
                <a:cs typeface="Rubik Mono One" panose="02000504020000020004" pitchFamily="2" charset="-79"/>
              </a:rPr>
              <a:t>кабели?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  <a:cs typeface="Rubik Mono One" panose="0200050402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9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2BB226-7AF1-4CD9-9563-E0F814E16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3600" dirty="0">
                <a:latin typeface="Rubik Mono One" panose="02000504020000020004" pitchFamily="2" charset="-79"/>
                <a:cs typeface="Rubik Mono One" panose="02000504020000020004" pitchFamily="2" charset="-79"/>
              </a:rPr>
              <a:t>Благодарим за вниманието!</a:t>
            </a:r>
            <a:endParaRPr lang="en-US" sz="3600" dirty="0">
              <a:latin typeface="Rubik Mono One" panose="02000504020000020004" pitchFamily="2" charset="-79"/>
              <a:cs typeface="Rubik Mono One" panose="02000504020000020004" pitchFamily="2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09122-1940-4863-BA49-8986EEA4D28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393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066963"/>
      </p:ext>
    </p:extLst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121</Words>
  <Application>Microsoft Office PowerPoint</Application>
  <PresentationFormat>On-screen Show (16:9)</PresentationFormat>
  <Paragraphs>24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Rubik Mono One</vt:lpstr>
      <vt:lpstr>Algerian</vt:lpstr>
      <vt:lpstr>Century Gothic</vt:lpstr>
      <vt:lpstr>Abel</vt:lpstr>
      <vt:lpstr>Calibri</vt:lpstr>
      <vt:lpstr>Megrim</vt:lpstr>
      <vt:lpstr>Arial</vt:lpstr>
      <vt:lpstr>Bahnschrift</vt:lpstr>
      <vt:lpstr>Iris template</vt:lpstr>
      <vt:lpstr>PowerPoint Presentation</vt:lpstr>
      <vt:lpstr>PowerPoint Presentation</vt:lpstr>
      <vt:lpstr>Проблем и решение</vt:lpstr>
      <vt:lpstr>PowerPoint Presentation</vt:lpstr>
      <vt:lpstr>PowerPoint Presentation</vt:lpstr>
      <vt:lpstr>PowerPoint Presentation</vt:lpstr>
      <vt:lpstr>Технологии</vt:lpstr>
      <vt:lpstr>Трудности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Gabriel</cp:lastModifiedBy>
  <cp:revision>15</cp:revision>
  <dcterms:modified xsi:type="dcterms:W3CDTF">2022-03-13T06:00:07Z</dcterms:modified>
</cp:coreProperties>
</file>